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6" r:id="rId3"/>
    <p:sldId id="265" r:id="rId4"/>
    <p:sldId id="261" r:id="rId5"/>
    <p:sldId id="262" r:id="rId6"/>
    <p:sldId id="263" r:id="rId7"/>
    <p:sldId id="259" r:id="rId8"/>
    <p:sldId id="264" r:id="rId9"/>
  </p:sldIdLst>
  <p:sldSz cx="9144000" cy="6858000" type="screen4x3"/>
  <p:notesSz cx="7023100" cy="93091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08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B400"/>
    <a:srgbClr val="E9AE00"/>
    <a:srgbClr val="FD9404"/>
    <a:srgbClr val="FDBD00"/>
    <a:srgbClr val="0058AC"/>
    <a:srgbClr val="3464F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Objects="1">
      <p:cViewPr varScale="1">
        <p:scale>
          <a:sx n="52" d="100"/>
          <a:sy n="52" d="100"/>
        </p:scale>
        <p:origin x="-1836" y="-108"/>
      </p:cViewPr>
      <p:guideLst>
        <p:guide orient="horz" pos="2932"/>
        <p:guide pos="2212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1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1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1" y="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AF1E284-14E7-4527-9041-8C9C5509F0A6}" type="datetime1">
              <a:rPr lang="en-US"/>
              <a:pPr/>
              <a:t>10/14/2011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6913"/>
            <a:ext cx="4654550" cy="34909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3300" tIns="46651" rIns="93300" bIns="46651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wrap="square" lIns="93300" tIns="46651" rIns="93300" bIns="46651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1" y="8842030"/>
            <a:ext cx="3043343" cy="465455"/>
          </a:xfrm>
          <a:prstGeom prst="rect">
            <a:avLst/>
          </a:prstGeom>
        </p:spPr>
        <p:txBody>
          <a:bodyPr vert="horz" wrap="square" lIns="93300" tIns="46651" rIns="93300" bIns="46651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156E32C-72A2-4520-A595-681DCCAB8278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r>
              <a:rPr lang="en-US" i="1" dirty="0" smtClean="0"/>
              <a:t>See list of services on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A7AF4E0-5EDF-480D-A4B2-4853C34025B0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Char char="•"/>
            </a:pPr>
            <a:r>
              <a:rPr lang="en-US" dirty="0" smtClean="0"/>
              <a:t>The need for ARTIC is clear: with population in Orange County projected to increase by 29% between 2000 and 2040, traffic and mobility continue to be critical issues to our future.</a:t>
            </a:r>
          </a:p>
          <a:p>
            <a:pPr>
              <a:buFontTx/>
              <a:buChar char="•"/>
            </a:pPr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Anaheim is currently California’s 10</a:t>
            </a:r>
            <a:r>
              <a:rPr lang="en-US" baseline="30000" dirty="0" smtClean="0"/>
              <a:t>th</a:t>
            </a:r>
            <a:r>
              <a:rPr lang="en-US" dirty="0" smtClean="0"/>
              <a:t> largest city with nearly 350,000 residents and attracts over 20 million visitors a year.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In addition, the City is known for its major sports and entertainment venues that have the potential to generate an additional 250,000 people per year.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Demand and interest for rail continues to grow with both Metrolink and Amtrak working on rail expansion programs.</a:t>
            </a:r>
          </a:p>
          <a:p>
            <a:endParaRPr lang="en-US" dirty="0" smtClean="0"/>
          </a:p>
          <a:p>
            <a:pPr>
              <a:buFontTx/>
              <a:buChar char="•"/>
            </a:pPr>
            <a:r>
              <a:rPr lang="en-US" dirty="0" smtClean="0"/>
              <a:t>Anaheim’s central location within Orange County, makes it an ideal hub where freeways, major arterials, bus routes and Orange County’s backbone rail transit system converge.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8025CE-FC13-4E37-947E-6A8624485633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4179888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47000">
                <a:srgbClr val="0058AC"/>
              </a:gs>
              <a:gs pos="100000">
                <a:srgbClr val="3464F2"/>
              </a:gs>
            </a:gsLst>
            <a:lin ang="462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4179888"/>
            <a:ext cx="9144000" cy="312737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47000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35687" dir="5400000" rotWithShape="0">
              <a:srgbClr val="808080">
                <a:alpha val="43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892675"/>
            <a:ext cx="7772400" cy="822325"/>
          </a:xfrm>
          <a:prstGeom prst="rect">
            <a:avLst/>
          </a:prstGeom>
        </p:spPr>
        <p:txBody>
          <a:bodyPr vert="horz"/>
          <a:lstStyle>
            <a:lvl1pPr algn="l"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715000"/>
            <a:ext cx="6019800" cy="495300"/>
          </a:xfrm>
          <a:prstGeom prst="rect">
            <a:avLst/>
          </a:prstGeom>
        </p:spPr>
        <p:txBody>
          <a:bodyPr vert="horz"/>
          <a:lstStyle>
            <a:lvl1pPr marL="0" indent="0" algn="l">
              <a:buNone/>
              <a:defRPr sz="2800">
                <a:solidFill>
                  <a:srgbClr val="595959"/>
                </a:solidFill>
                <a:latin typeface="Century Gothic"/>
                <a:cs typeface="Century Gothic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0" y="0"/>
            <a:ext cx="9144000" cy="990600"/>
          </a:xfrm>
          <a:prstGeom prst="rect">
            <a:avLst/>
          </a:prstGeom>
          <a:gradFill rotWithShape="1">
            <a:gsLst>
              <a:gs pos="0">
                <a:srgbClr val="0058AC"/>
              </a:gs>
              <a:gs pos="70000">
                <a:srgbClr val="0058AC"/>
              </a:gs>
              <a:gs pos="100000">
                <a:srgbClr val="3464F2"/>
              </a:gs>
            </a:gsLst>
            <a:lin ang="318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0" y="990600"/>
            <a:ext cx="9144000" cy="182563"/>
          </a:xfrm>
          <a:prstGeom prst="rect">
            <a:avLst/>
          </a:prstGeom>
          <a:gradFill rotWithShape="1">
            <a:gsLst>
              <a:gs pos="0">
                <a:srgbClr val="FDBD00"/>
              </a:gs>
              <a:gs pos="39999">
                <a:srgbClr val="FD9404"/>
              </a:gs>
              <a:gs pos="100000">
                <a:srgbClr val="FD9404"/>
              </a:gs>
            </a:gsLst>
            <a:lin ang="5400000"/>
          </a:gra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/>
            <a:endParaRPr lang="en-US" sz="1800">
              <a:solidFill>
                <a:srgbClr val="FFFFFF"/>
              </a:solidFill>
              <a:latin typeface="Calibri" pitchFamily="-10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  <a:prstGeom prst="rect">
            <a:avLst/>
          </a:prstGeom>
        </p:spPr>
        <p:txBody>
          <a:bodyPr vert="horz" anchor="ctr"/>
          <a:lstStyle>
            <a:lvl1pPr algn="l">
              <a:defRPr sz="4000">
                <a:solidFill>
                  <a:schemeClr val="bg1"/>
                </a:solidFill>
                <a:latin typeface="Century Gothic"/>
                <a:cs typeface="Century Gothic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/>
          <a:lstStyle>
            <a:lvl1pPr>
              <a:buSzPct val="80000"/>
              <a:buFont typeface="Wingdings" charset="2"/>
              <a:buChar char="§"/>
              <a:defRPr sz="30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1pPr>
            <a:lvl2pPr>
              <a:buSzPct val="80000"/>
              <a:buFont typeface="Wingdings" charset="2"/>
              <a:buChar char="§"/>
              <a:defRPr sz="2600"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2pPr>
            <a:lvl3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3pPr>
            <a:lvl4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4pPr>
            <a:lvl5pPr>
              <a:buSzPct val="80000"/>
              <a:buFont typeface="Wingdings" charset="2"/>
              <a:buChar char="§"/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Century Gothic"/>
                <a:cs typeface="Century Gothic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00">
                <a:solidFill>
                  <a:srgbClr val="595959"/>
                </a:solidFill>
                <a:latin typeface="Calibri" pitchFamily="-108" charset="0"/>
              </a:defRPr>
            </a:lvl1pPr>
          </a:lstStyle>
          <a:p>
            <a:fld id="{F24DF62B-D55A-45DC-97CA-992A956D4F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</p:sldLayoutIdLst>
  <p:hf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7850" y="1905000"/>
            <a:ext cx="7772400" cy="12954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300" dirty="0" smtClean="0">
                <a:solidFill>
                  <a:schemeClr val="bg1"/>
                </a:solidFill>
                <a:latin typeface="Century Gothic" pitchFamily="-108" charset="0"/>
                <a:ea typeface="ＭＳ Ｐゴシック" pitchFamily="-108" charset="-128"/>
              </a:rPr>
              <a:t>Anaheim Regional Transportation Intermodal Center Project Update </a:t>
            </a:r>
          </a:p>
        </p:txBody>
      </p:sp>
      <p:sp>
        <p:nvSpPr>
          <p:cNvPr id="4099" name="Subtitle 2"/>
          <p:cNvSpPr>
            <a:spLocks noGrp="1"/>
          </p:cNvSpPr>
          <p:nvPr>
            <p:ph type="subTitle" idx="1"/>
          </p:nvPr>
        </p:nvSpPr>
        <p:spPr bwMode="auto">
          <a:xfrm>
            <a:off x="304800" y="4896468"/>
            <a:ext cx="6400800" cy="857250"/>
          </a:xfrm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z="2500" dirty="0" smtClean="0">
              <a:solidFill>
                <a:srgbClr val="7F7F7F"/>
              </a:solidFill>
              <a:latin typeface="Century Gothic" pitchFamily="-108" charset="0"/>
              <a:ea typeface="ＭＳ Ｐゴシック" pitchFamily="-108" charset="-128"/>
            </a:endParaRPr>
          </a:p>
        </p:txBody>
      </p:sp>
      <p:pic>
        <p:nvPicPr>
          <p:cNvPr id="6148" name="Picture 19" descr="OCTA Logo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50250" y="5943600"/>
            <a:ext cx="5016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Location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5" name="Picture 4" descr="Ex_001_Aerial-site_red.jpg"/>
          <p:cNvPicPr>
            <a:picLocks noChangeAspect="1"/>
          </p:cNvPicPr>
          <p:nvPr/>
        </p:nvPicPr>
        <p:blipFill>
          <a:blip r:embed="rId2"/>
          <a:srcRect t="4444" b="7315"/>
          <a:stretch>
            <a:fillRect/>
          </a:stretch>
        </p:blipFill>
        <p:spPr>
          <a:xfrm>
            <a:off x="228601" y="1263650"/>
            <a:ext cx="4724400" cy="5457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4953001" y="1752600"/>
            <a:ext cx="441959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    OCTA purchased 13.5 acres        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       of land in 2006</a:t>
            </a:r>
          </a:p>
          <a:p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Land is adjacent to the 	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Los Angeles – San Diego –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San Luis Obispo (LOSSAN)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rail corridor and the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City of Anaheim’s (City)          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Times New Roman" pitchFamily="18" charset="0"/>
              </a:rPr>
              <a:t>       2.2 acres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Current station is not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easily accessible from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Katella Avenue and is </a:t>
            </a:r>
          </a:p>
          <a:p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      constrained by event traffic</a:t>
            </a:r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+mj-lt"/>
              <a:cs typeface="Times New Roman" pitchFamily="18" charset="0"/>
            </a:endParaRPr>
          </a:p>
          <a:p>
            <a:endParaRPr lang="en-US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Bravo bus 3small.JPG"/>
          <p:cNvPicPr>
            <a:picLocks noChangeAspect="1"/>
          </p:cNvPicPr>
          <p:nvPr/>
        </p:nvPicPr>
        <p:blipFill>
          <a:blip r:embed="rId3"/>
          <a:srcRect l="47137" t="27307" r="10265" b="13037"/>
          <a:stretch>
            <a:fillRect/>
          </a:stretch>
        </p:blipFill>
        <p:spPr bwMode="auto">
          <a:xfrm>
            <a:off x="6217412" y="4534656"/>
            <a:ext cx="2164588" cy="2018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164102" y="1752600"/>
            <a:ext cx="6084297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/>
          <a:lstStyle/>
          <a:p>
            <a:pPr marL="241059" indent="-241059">
              <a:spcBef>
                <a:spcPct val="20000"/>
              </a:spcBef>
              <a:defRPr/>
            </a:pPr>
            <a:endParaRPr lang="en-US" dirty="0">
              <a:cs typeface="Arial" pitchFamily="34" charset="0"/>
            </a:endParaRPr>
          </a:p>
          <a:p>
            <a:pPr marL="979494" lvl="2" indent="-200882">
              <a:buFont typeface="Arial" pitchFamily="34" charset="0"/>
              <a:buChar char="–"/>
              <a:defRPr/>
            </a:pPr>
            <a:r>
              <a:rPr lang="en-US" sz="1600" dirty="0" err="1">
                <a:solidFill>
                  <a:srgbClr val="485155"/>
                </a:solidFill>
                <a:cs typeface="Arial" pitchFamily="34" charset="0"/>
              </a:rPr>
              <a:t>Metrolink</a:t>
            </a:r>
            <a:endParaRPr lang="en-US" sz="1600" dirty="0">
              <a:solidFill>
                <a:srgbClr val="485155"/>
              </a:solidFill>
              <a:cs typeface="Arial" pitchFamily="34" charset="0"/>
            </a:endParaRP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Amtrak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OCTA </a:t>
            </a: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Buses</a:t>
            </a:r>
            <a:endParaRPr lang="en-US" sz="1600" dirty="0">
              <a:solidFill>
                <a:srgbClr val="485155"/>
              </a:solidFill>
              <a:cs typeface="Arial" pitchFamily="34" charset="0"/>
            </a:endParaRP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Anaheim Resort Transit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Los Angeles World Airport </a:t>
            </a: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Flyaway Shuttles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Taxi Services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Intercity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International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Tour and Charter Buses</a:t>
            </a:r>
          </a:p>
          <a:p>
            <a:pPr marL="979494" lvl="2" indent="-200882"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en-US" sz="1600" dirty="0">
                <a:solidFill>
                  <a:srgbClr val="485155"/>
                </a:solidFill>
                <a:cs typeface="Arial" pitchFamily="34" charset="0"/>
              </a:rPr>
              <a:t>Private </a:t>
            </a:r>
            <a:r>
              <a:rPr lang="en-US" sz="1600" dirty="0" smtClean="0">
                <a:solidFill>
                  <a:srgbClr val="485155"/>
                </a:solidFill>
                <a:cs typeface="Arial" pitchFamily="34" charset="0"/>
              </a:rPr>
              <a:t>Vehicles/Parking</a:t>
            </a:r>
          </a:p>
          <a:p>
            <a:pPr marL="522294" lvl="1" indent="-200882">
              <a:spcBef>
                <a:spcPct val="20000"/>
              </a:spcBef>
              <a:defRPr/>
            </a:pPr>
            <a:endParaRPr lang="en-US" sz="800" i="1" dirty="0" smtClean="0">
              <a:solidFill>
                <a:srgbClr val="485155"/>
              </a:solidFill>
              <a:latin typeface="Arial" pitchFamily="34" charset="0"/>
              <a:cs typeface="Arial" pitchFamily="34" charset="0"/>
            </a:endParaRPr>
          </a:p>
          <a:p>
            <a:pPr marL="0" lvl="1">
              <a:spcBef>
                <a:spcPct val="20000"/>
              </a:spcBef>
              <a:defRPr/>
            </a:pP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Future </a:t>
            </a: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Services:</a:t>
            </a: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 err="1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Metrolink</a:t>
            </a: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 Service Expansion Program </a:t>
            </a: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Anaheim Rapid </a:t>
            </a: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Connection</a:t>
            </a:r>
            <a:endParaRPr lang="en-US" sz="1500" i="1" dirty="0">
              <a:solidFill>
                <a:srgbClr val="485155"/>
              </a:solidFill>
              <a:latin typeface="Arial" pitchFamily="34" charset="0"/>
              <a:cs typeface="Arial" pitchFamily="34" charset="0"/>
            </a:endParaRPr>
          </a:p>
          <a:p>
            <a:pPr marL="203114" lvl="2" indent="-203114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n-US" sz="1500" i="1" dirty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California </a:t>
            </a:r>
            <a:r>
              <a:rPr lang="en-US" sz="1500" i="1" dirty="0" smtClean="0">
                <a:solidFill>
                  <a:srgbClr val="485155"/>
                </a:solidFill>
                <a:latin typeface="Arial" pitchFamily="34" charset="0"/>
                <a:cs typeface="Arial" pitchFamily="34" charset="0"/>
              </a:rPr>
              <a:t>High-Speed Rail (HSR)</a:t>
            </a:r>
            <a:endParaRPr lang="en-US" sz="1500" dirty="0">
              <a:solidFill>
                <a:srgbClr val="00542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4" name="Picture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2697963"/>
            <a:ext cx="2707803" cy="1994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468903" y="228600"/>
            <a:ext cx="8065497" cy="680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321" tIns="32160" rIns="64321" bIns="32160">
            <a:spAutoFit/>
          </a:bodyPr>
          <a:lstStyle/>
          <a:p>
            <a:r>
              <a:rPr lang="en-US" sz="4000" dirty="0" smtClean="0">
                <a:solidFill>
                  <a:schemeClr val="bg1"/>
                </a:solidFill>
                <a:latin typeface="Century Gothic" pitchFamily="34" charset="0"/>
              </a:rPr>
              <a:t>Project Overview</a:t>
            </a:r>
            <a:endParaRPr lang="en-US" sz="4000" b="1" dirty="0">
              <a:solidFill>
                <a:schemeClr val="bg1"/>
              </a:solidFill>
              <a:latin typeface="Century Gothic" pitchFamily="34" charset="0"/>
              <a:ea typeface="ヒラギノ角ゴ ProN W3"/>
              <a:cs typeface="ヒラギノ角ゴ ProN W3"/>
              <a:sym typeface="Gill San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235" y="1337184"/>
            <a:ext cx="87276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lvl="1" indent="-396875">
              <a:buFont typeface="Wingdings" pitchFamily="2" charset="2"/>
              <a:buChar char="§"/>
              <a:tabLst>
                <a:tab pos="350838" algn="l"/>
              </a:tabLst>
            </a:pPr>
            <a:endParaRPr lang="en-US" sz="8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  <a:p>
            <a:pPr marL="396875" lvl="1" indent="-396875">
              <a:buFont typeface="Wingdings" pitchFamily="2" charset="2"/>
              <a:buChar char="§"/>
              <a:tabLst>
                <a:tab pos="350838" algn="l"/>
              </a:tabLst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Designed to accommodate current transit services, growth  and future transportation modes: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</p:spPr>
        <p:txBody>
          <a:bodyPr/>
          <a:lstStyle/>
          <a:p>
            <a:fld id="{F24DF62B-D55A-45DC-97CA-992A956D4FF6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6"/>
          <p:cNvSpPr>
            <a:spLocks noChangeArrowheads="1"/>
          </p:cNvSpPr>
          <p:nvPr/>
        </p:nvSpPr>
        <p:spPr bwMode="auto">
          <a:xfrm>
            <a:off x="-204292" y="508827"/>
            <a:ext cx="5494661" cy="596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/>
          <a:lstStyle/>
          <a:p>
            <a:pPr marL="200882" indent="-200882">
              <a:spcBef>
                <a:spcPct val="20000"/>
              </a:spcBef>
            </a:pPr>
            <a:endParaRPr lang="en-US" sz="1000" dirty="0">
              <a:solidFill>
                <a:srgbClr val="485155"/>
              </a:solidFill>
              <a:latin typeface="Gotham Bold"/>
              <a:ea typeface="ＭＳ Ｐゴシック"/>
              <a:cs typeface="ＭＳ Ｐゴシック"/>
            </a:endParaRPr>
          </a:p>
        </p:txBody>
      </p:sp>
      <p:sp>
        <p:nvSpPr>
          <p:cNvPr id="5124" name="Text Box 13"/>
          <p:cNvSpPr txBox="1">
            <a:spLocks noChangeArrowheads="1"/>
          </p:cNvSpPr>
          <p:nvPr/>
        </p:nvSpPr>
        <p:spPr bwMode="auto">
          <a:xfrm>
            <a:off x="5652066" y="3161197"/>
            <a:ext cx="4083598" cy="51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4321" tIns="32160" rIns="64321" bIns="32160">
            <a:spAutoFit/>
          </a:bodyPr>
          <a:lstStyle/>
          <a:p>
            <a:pPr>
              <a:spcBef>
                <a:spcPct val="50000"/>
              </a:spcBef>
            </a:pPr>
            <a:endParaRPr lang="en-US" sz="1700" dirty="0">
              <a:solidFill>
                <a:srgbClr val="00542C"/>
              </a:solidFill>
              <a:cs typeface="Arial" pitchFamily="34" charset="0"/>
            </a:endParaRPr>
          </a:p>
          <a:p>
            <a:pPr>
              <a:spcBef>
                <a:spcPct val="50000"/>
              </a:spcBef>
            </a:pPr>
            <a:endParaRPr lang="en-US" sz="800" dirty="0">
              <a:solidFill>
                <a:srgbClr val="485155"/>
              </a:solidFill>
              <a:latin typeface="Bk Avenir Book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990600"/>
          </a:xfrm>
        </p:spPr>
        <p:txBody>
          <a:bodyPr/>
          <a:lstStyle/>
          <a:p>
            <a:r>
              <a:rPr lang="en-US" sz="3600" dirty="0" smtClean="0"/>
              <a:t>Project Background – Significant Board Actions</a:t>
            </a:r>
            <a:endParaRPr lang="en-US" sz="3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52400" y="1249681"/>
          <a:ext cx="8763000" cy="5410569"/>
        </p:xfrm>
        <a:graphic>
          <a:graphicData uri="http://schemas.openxmlformats.org/drawingml/2006/table">
            <a:tbl>
              <a:tblPr/>
              <a:tblGrid>
                <a:gridCol w="1828799"/>
                <a:gridCol w="6934201"/>
              </a:tblGrid>
              <a:tr h="548272">
                <a:tc>
                  <a:txBody>
                    <a:bodyPr/>
                    <a:lstStyle/>
                    <a:p>
                      <a:pPr marL="0" marR="0" lvl="0" indent="0" algn="ctr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Board Approved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Roles and Responsibilities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59148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November 2005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3175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entered into  a memorandum of understanding with the City for    joint development of the Anaheim Regional Transportation Intermodal Center (ARTIC)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918679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November 2006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3175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OCTA purchased 13.5 acres of land from the Orange County Flood Control District for development of ARTIC (adjacent to the LOSSAN rail corridor and City’s 2.2 acres)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48011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2007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Board of Directors (Board) approved ARTIC project concept, which included a three-phase 20-year development approach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81405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December 2007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Board approved to fund early project development activities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7343">
                <a:tc>
                  <a:txBody>
                    <a:bodyPr/>
                    <a:lstStyle/>
                    <a:p>
                      <a:pPr marL="0" marR="0" lvl="0" indent="0" algn="just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2009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220663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City competes for Measure M2 Project T Program funds and is awarded </a:t>
                      </a:r>
                      <a:b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</a:b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$178.8 million for design and construction of ARTIC Phase 1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777343"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May 2009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492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>
                          <a:tab pos="0" algn="l"/>
                          <a:tab pos="914400" algn="l"/>
                        </a:tabLst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 pitchFamily="18" charset="0"/>
                          <a:cs typeface="Arial" pitchFamily="34" charset="0"/>
                        </a:rPr>
                        <a:t>City procured and awarded architectural and engineering design contract to Parsons Brinckerhoff/HOK and subsequently awarded contracts to Anaheim Gateway Partners</a:t>
                      </a:r>
                    </a:p>
                  </a:txBody>
                  <a:tcPr marL="53695" marR="53695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6858000" y="6356350"/>
            <a:ext cx="2133600" cy="365125"/>
          </a:xfrm>
        </p:spPr>
        <p:txBody>
          <a:bodyPr/>
          <a:lstStyle/>
          <a:p>
            <a:fld id="{F24DF62B-D55A-45DC-97CA-992A956D4FF6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Environmental and Design 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378980"/>
            <a:ext cx="8991600" cy="2285999"/>
          </a:xfrm>
        </p:spPr>
        <p:txBody>
          <a:bodyPr/>
          <a:lstStyle/>
          <a:p>
            <a:pPr marL="342900" lvl="1" indent="-342900"/>
            <a:r>
              <a:rPr lang="en-US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May 2009 – Architectural and design firm procured</a:t>
            </a:r>
            <a:endParaRPr lang="en-US" dirty="0" smtClean="0">
              <a:latin typeface="+mn-lt"/>
            </a:endParaRPr>
          </a:p>
          <a:p>
            <a:r>
              <a:rPr lang="en-US" sz="2600" dirty="0" smtClean="0">
                <a:latin typeface="+mn-lt"/>
              </a:rPr>
              <a:t>November 2010 –  City Council certified environmental </a:t>
            </a:r>
            <a:br>
              <a:rPr lang="en-US" sz="2600" dirty="0" smtClean="0">
                <a:latin typeface="+mn-lt"/>
              </a:rPr>
            </a:br>
            <a:r>
              <a:rPr lang="en-US" sz="2600" dirty="0" smtClean="0">
                <a:latin typeface="+mn-lt"/>
              </a:rPr>
              <a:t>impact report</a:t>
            </a:r>
          </a:p>
          <a:p>
            <a:r>
              <a:rPr lang="en-US" sz="2600" dirty="0" smtClean="0">
                <a:latin typeface="+mn-lt"/>
              </a:rPr>
              <a:t>February</a:t>
            </a:r>
            <a:r>
              <a:rPr lang="en-US" sz="2600" dirty="0" smtClean="0">
                <a:latin typeface="+mn-lt"/>
              </a:rPr>
              <a:t> </a:t>
            </a:r>
            <a:r>
              <a:rPr lang="en-US" sz="2600" dirty="0" smtClean="0">
                <a:latin typeface="+mn-lt"/>
              </a:rPr>
              <a:t>2011 –  National Environmental Policy Act environmental clearance</a:t>
            </a:r>
            <a:endParaRPr lang="en-US" sz="2600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457200" y="4216173"/>
            <a:ext cx="7924800" cy="16743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05299" indent="-397113" algn="ctr" defTabSz="65027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2600" b="1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Significant Progress on Design</a:t>
            </a:r>
          </a:p>
          <a:p>
            <a:pPr marL="205299" indent="-397113" algn="ctr" defTabSz="65027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City has worked </a:t>
            </a:r>
            <a:r>
              <a:rPr lang="en-US" dirty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concurrently with all transportation providers including Amtrak, 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California HSR, </a:t>
            </a:r>
            <a:r>
              <a:rPr lang="en-US" dirty="0" err="1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Metrolink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, </a:t>
            </a:r>
            <a:r>
              <a:rPr lang="en-US" dirty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and OCTA to ensure provider needs are met </a:t>
            </a:r>
            <a:r>
              <a:rPr lang="en-US" dirty="0" smtClean="0">
                <a:solidFill>
                  <a:schemeClr val="bg1"/>
                </a:solidFill>
                <a:ea typeface="ＭＳ Ｐゴシック" pitchFamily="-106" charset="-128"/>
                <a:cs typeface="Arial" pitchFamily="34" charset="0"/>
                <a:sym typeface="Gill Sans" charset="0"/>
              </a:rPr>
              <a:t>at facility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458200" cy="838200"/>
          </a:xfrm>
        </p:spPr>
        <p:txBody>
          <a:bodyPr/>
          <a:lstStyle/>
          <a:p>
            <a:r>
              <a:rPr lang="en-US" dirty="0" smtClean="0"/>
              <a:t>HSR Integration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32" y="1496964"/>
            <a:ext cx="8686800" cy="4525963"/>
          </a:xfrm>
        </p:spPr>
        <p:txBody>
          <a:bodyPr/>
          <a:lstStyle/>
          <a:p>
            <a:pPr marL="205299" indent="-397113" defTabSz="650276" fontAlgn="auto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ARTIC designed to have independent utility as an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     intermodal transit hub to serve current demand while       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r>
              <a:rPr lang="en-US" sz="25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     also serving future growth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endParaRPr lang="en-US" sz="500" dirty="0" smtClean="0">
              <a:latin typeface="+mn-lt"/>
              <a:ea typeface="ＭＳ Ｐゴシック" pitchFamily="-106" charset="-128"/>
              <a:cs typeface="Arial" pitchFamily="34" charset="0"/>
              <a:sym typeface="Gill Sans" charset="0"/>
            </a:endParaRP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en-US" sz="21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ARTIC will be ready to implement and integrate with HSR</a:t>
            </a: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endParaRPr lang="en-US" sz="400" dirty="0" smtClean="0">
              <a:latin typeface="+mn-lt"/>
              <a:ea typeface="ＭＳ Ｐゴシック" pitchFamily="-106" charset="-128"/>
              <a:cs typeface="Arial" pitchFamily="34" charset="0"/>
              <a:sym typeface="Gill Sans" charset="0"/>
            </a:endParaRPr>
          </a:p>
          <a:p>
            <a:pPr marL="605349" lvl="1" indent="-397113" defTabSz="650276" fontAlgn="auto">
              <a:spcAft>
                <a:spcPts val="0"/>
              </a:spcAft>
              <a:buFont typeface="Calibri" pitchFamily="34" charset="0"/>
              <a:buChar char="–"/>
              <a:defRPr/>
            </a:pPr>
            <a:r>
              <a:rPr lang="en-US" sz="2100" dirty="0" smtClean="0">
                <a:latin typeface="+mn-lt"/>
                <a:ea typeface="ＭＳ Ｐゴシック" pitchFamily="-106" charset="-128"/>
                <a:cs typeface="Arial" pitchFamily="34" charset="0"/>
                <a:sym typeface="Gill Sans" charset="0"/>
              </a:rPr>
              <a:t>Close coordination to ensure design elements  implemented in the short term for ARTIC will not need to be removed to accommodate HSR</a:t>
            </a:r>
          </a:p>
          <a:p>
            <a:pPr marL="205299" indent="-397113" defTabSz="650276" fontAlgn="auto">
              <a:spcAft>
                <a:spcPts val="0"/>
              </a:spcAft>
              <a:buNone/>
              <a:defRPr/>
            </a:pPr>
            <a:endParaRPr lang="en-US" sz="800" dirty="0" smtClean="0">
              <a:latin typeface="+mn-lt"/>
            </a:endParaRPr>
          </a:p>
          <a:p>
            <a:endParaRPr lang="en-US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ARTIC Funding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371600"/>
            <a:ext cx="8991600" cy="609600"/>
          </a:xfrm>
        </p:spPr>
        <p:txBody>
          <a:bodyPr/>
          <a:lstStyle/>
          <a:p>
            <a:pPr>
              <a:buNone/>
            </a:pPr>
            <a:r>
              <a:rPr lang="en-US" sz="2600" dirty="0" smtClean="0">
                <a:latin typeface="+mn-lt"/>
                <a:cs typeface="Arial" pitchFamily="34" charset="0"/>
              </a:rPr>
              <a:t>Fully funded with combination of local, state, and federal sources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6" name="Group 35"/>
          <p:cNvGraphicFramePr>
            <a:graphicFrameLocks/>
          </p:cNvGraphicFramePr>
          <p:nvPr/>
        </p:nvGraphicFramePr>
        <p:xfrm>
          <a:off x="423863" y="1911329"/>
          <a:ext cx="5138737" cy="4787620"/>
        </p:xfrm>
        <a:graphic>
          <a:graphicData uri="http://schemas.openxmlformats.org/drawingml/2006/table">
            <a:tbl>
              <a:tblPr/>
              <a:tblGrid>
                <a:gridCol w="3533548"/>
                <a:gridCol w="1605189"/>
              </a:tblGrid>
              <a:tr h="6259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Funding Source 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66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Amount        (in millions)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955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Measure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M2</a:t>
                      </a:r>
                      <a:endParaRPr kumimoji="0" lang="en-US" sz="16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 T Bond Proceeds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$99.2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757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Measure 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Transit Revenue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44.6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709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 State Transportation                   Improvement Program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29.2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457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Federal Earmark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3.2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427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Federal Transit Administration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    7.6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  <a:tr h="5638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Total </a:t>
                      </a:r>
                    </a:p>
                  </a:txBody>
                  <a:tcPr marL="91522" marR="91522" marT="45731" marB="4573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$183.8 </a:t>
                      </a:r>
                    </a:p>
                  </a:txBody>
                  <a:tcPr marL="91522" marR="91522"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3366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62600" y="2438400"/>
            <a:ext cx="3644107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Elements Include:</a:t>
            </a:r>
          </a:p>
          <a:p>
            <a:endParaRPr lang="en-US" sz="1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Terminal building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Track/platform 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Railroad bridge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Bus facilities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Roadway improvements</a:t>
            </a:r>
          </a:p>
          <a:p>
            <a:pPr lvl="1"/>
            <a:endParaRPr lang="en-US" sz="5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Parking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+mn-lt"/>
              </a:rPr>
              <a:t>City to continue with the Request for Qualifications  to secure a contractor for the terminal shell and enclosure</a:t>
            </a:r>
          </a:p>
          <a:p>
            <a:r>
              <a:rPr lang="en-US" sz="2800" dirty="0" smtClean="0">
                <a:latin typeface="+mn-lt"/>
              </a:rPr>
              <a:t>OCTA and City to execute a long-term lease agreement with the City of land owned by OCTA</a:t>
            </a:r>
            <a:endParaRPr lang="en-US" sz="800" dirty="0" smtClean="0">
              <a:latin typeface="+mn-lt"/>
            </a:endParaRPr>
          </a:p>
          <a:p>
            <a:r>
              <a:rPr lang="en-US" sz="2800" dirty="0" smtClean="0">
                <a:latin typeface="+mn-lt"/>
              </a:rPr>
              <a:t>City to finalize the environmental clearance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DF62B-D55A-45DC-97CA-992A956D4FF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nal Template - 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Final Template - E.pps</Template>
  <TotalTime>409</TotalTime>
  <Words>578</Words>
  <Application>Microsoft Office PowerPoint</Application>
  <PresentationFormat>On-screen Show (4:3)</PresentationFormat>
  <Paragraphs>117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Final Template - E</vt:lpstr>
      <vt:lpstr>Anaheim Regional Transportation Intermodal Center Project Update </vt:lpstr>
      <vt:lpstr>Project Location</vt:lpstr>
      <vt:lpstr>Slide 3</vt:lpstr>
      <vt:lpstr>Project Background – Significant Board Actions</vt:lpstr>
      <vt:lpstr>Environmental and Design Status</vt:lpstr>
      <vt:lpstr>HSR Integration</vt:lpstr>
      <vt:lpstr>ARTIC Funding</vt:lpstr>
      <vt:lpstr>Next Steps</vt:lpstr>
    </vt:vector>
  </TitlesOfParts>
  <Company>OCTA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Renewed M Web Portal Improvements Underway</dc:title>
  <dc:creator>Ryan Armstrong</dc:creator>
  <cp:lastModifiedBy>Lauren Thompson</cp:lastModifiedBy>
  <cp:revision>68</cp:revision>
  <dcterms:created xsi:type="dcterms:W3CDTF">2009-07-22T20:28:09Z</dcterms:created>
  <dcterms:modified xsi:type="dcterms:W3CDTF">2011-10-14T18:10:27Z</dcterms:modified>
</cp:coreProperties>
</file>